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6858000" cx="12192000"/>
  <p:notesSz cx="6858000" cy="9144000"/>
  <p:embeddedFontLst>
    <p:embeddedFont>
      <p:font typeface="Roboto Slab"/>
      <p:regular r:id="rId49"/>
      <p:bold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PT Sans"/>
      <p:regular r:id="rId55"/>
      <p:bold r:id="rId56"/>
      <p:italic r:id="rId57"/>
      <p:boldItalic r:id="rId58"/>
    </p:embeddedFont>
    <p:embeddedFont>
      <p:font typeface="Open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12">
          <p15:clr>
            <a:srgbClr val="A4A3A4"/>
          </p15:clr>
        </p15:guide>
        <p15:guide id="2" pos="456">
          <p15:clr>
            <a:srgbClr val="A4A3A4"/>
          </p15:clr>
        </p15:guide>
        <p15:guide id="3" pos="7224">
          <p15:clr>
            <a:srgbClr val="A4A3A4"/>
          </p15:clr>
        </p15:guide>
        <p15:guide id="4" orient="horz" pos="3840">
          <p15:clr>
            <a:srgbClr val="A4A3A4"/>
          </p15:clr>
        </p15:guide>
        <p15:guide id="5" orient="horz" pos="480">
          <p15:clr>
            <a:srgbClr val="A4A3A4"/>
          </p15:clr>
        </p15:guide>
        <p15:guide id="6" orient="horz" pos="1608">
          <p15:clr>
            <a:srgbClr val="A4A3A4"/>
          </p15:clr>
        </p15:guide>
        <p15:guide id="7" pos="2712">
          <p15:clr>
            <a:srgbClr val="A4A3A4"/>
          </p15:clr>
        </p15:guide>
        <p15:guide id="8" pos="4968">
          <p15:clr>
            <a:srgbClr val="A4A3A4"/>
          </p15:clr>
        </p15:guide>
        <p15:guide id="9" orient="horz" pos="2160">
          <p15:clr>
            <a:srgbClr val="A4A3A4"/>
          </p15:clr>
        </p15:guide>
        <p15:guide id="10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F104ED1-588D-4CF3-A098-7C40821280A4}">
  <a:tblStyle styleId="{0F104ED1-588D-4CF3-A098-7C40821280A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7330E90-2833-4101-B076-F74486CB4A4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12" orient="horz"/>
        <p:guide pos="456"/>
        <p:guide pos="7224"/>
        <p:guide pos="3840" orient="horz"/>
        <p:guide pos="480" orient="horz"/>
        <p:guide pos="1608" orient="horz"/>
        <p:guide pos="2712"/>
        <p:guide pos="4968"/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RobotoSlab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penSans-boldItalic.fntdata"/><Relationship Id="rId61" Type="http://schemas.openxmlformats.org/officeDocument/2006/relationships/font" Target="fonts/OpenSans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OpenSans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regular.fntdata"/><Relationship Id="rId50" Type="http://schemas.openxmlformats.org/officeDocument/2006/relationships/font" Target="fonts/RobotoSlab-bold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5.xml"/><Relationship Id="rId55" Type="http://schemas.openxmlformats.org/officeDocument/2006/relationships/font" Target="fonts/PTSans-regular.fntdata"/><Relationship Id="rId10" Type="http://schemas.openxmlformats.org/officeDocument/2006/relationships/slide" Target="slides/slide4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7.xml"/><Relationship Id="rId57" Type="http://schemas.openxmlformats.org/officeDocument/2006/relationships/font" Target="fonts/PTSans-italic.fntdata"/><Relationship Id="rId12" Type="http://schemas.openxmlformats.org/officeDocument/2006/relationships/slide" Target="slides/slide6.xml"/><Relationship Id="rId56" Type="http://schemas.openxmlformats.org/officeDocument/2006/relationships/font" Target="fonts/PTSans-bold.fntdata"/><Relationship Id="rId15" Type="http://schemas.openxmlformats.org/officeDocument/2006/relationships/slide" Target="slides/slide9.xml"/><Relationship Id="rId59" Type="http://schemas.openxmlformats.org/officeDocument/2006/relationships/font" Target="fonts/OpenSans-regular.fntdata"/><Relationship Id="rId14" Type="http://schemas.openxmlformats.org/officeDocument/2006/relationships/slide" Target="slides/slide8.xml"/><Relationship Id="rId58" Type="http://schemas.openxmlformats.org/officeDocument/2006/relationships/font" Target="fonts/PT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aff8c3b542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aff8c3b542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aff8c3b542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aff8c3b542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bbf0c4f2d7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bbf0c4f2d7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bbf0c4f2d7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bbf0c4f2d7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bf0c4f2d7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bbf0c4f2d7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bf0c4f2d7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bbf0c4f2d7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bbf0c4f2d7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bbf0c4f2d7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bbf0c4f2d7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bbf0c4f2d7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bf0c4f2d7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bbf0c4f2d7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bbf0c4f2d7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1bbf0c4f2d7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bbf0c4f2d7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bbf0c4f2d7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bbf0c4f2d7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bbf0c4f2d7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bbf0c4f2d7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1bbf0c4f2d7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bbf0c4f2d7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bbf0c4f2d7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bbf0c4f2d7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bbf0c4f2d7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aff8c3b542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aff8c3b542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bbf0c4f2d7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1bbf0c4f2d7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bbf0c4f2d7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bbf0c4f2d7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4e8e9aa2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bc4e8e9aa2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aff8c3b542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1aff8c3b542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aff8c3b542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aff8c3b542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bc4e8e9aa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bc4e8e9aa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aff8c3b542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aff8c3b542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aff8c3b542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aff8c3b542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aff8c3b542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aff8c3b542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aff8c3b542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1aff8c3b542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aff8c3b542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aff8c3b542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aff8c3b542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aff8c3b542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aff8c3b542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aff8c3b542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aff8c3b542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bbf0c4f2d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bbf0c4f2d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1bbf0c4f2d7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">
  <p:cSld name="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>
            <p:ph idx="2" type="pic"/>
          </p:nvPr>
        </p:nvSpPr>
        <p:spPr>
          <a:xfrm>
            <a:off x="356463" y="359999"/>
            <a:ext cx="11479074" cy="613799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">
  <p:cSld name="1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/>
          <p:nvPr>
            <p:ph idx="2" type="pic"/>
          </p:nvPr>
        </p:nvSpPr>
        <p:spPr>
          <a:xfrm>
            <a:off x="0" y="0"/>
            <a:ext cx="12192000" cy="402796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">
  <p:cSld name="1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/>
          <p:nvPr>
            <p:ph idx="2" type="pic"/>
          </p:nvPr>
        </p:nvSpPr>
        <p:spPr>
          <a:xfrm>
            <a:off x="1" y="-2569"/>
            <a:ext cx="12192000" cy="686056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/>
          <p:nvPr>
            <p:ph idx="2" type="pic"/>
          </p:nvPr>
        </p:nvSpPr>
        <p:spPr>
          <a:xfrm>
            <a:off x="1962080" y="1266258"/>
            <a:ext cx="4320000" cy="432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">
  <p:cSld name="15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/>
          <p:nvPr>
            <p:ph idx="2" type="pic"/>
          </p:nvPr>
        </p:nvSpPr>
        <p:spPr>
          <a:xfrm>
            <a:off x="-1" y="1"/>
            <a:ext cx="6503307" cy="433022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">
  <p:cSld name="16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/>
          <p:nvPr>
            <p:ph idx="2" type="pic"/>
          </p:nvPr>
        </p:nvSpPr>
        <p:spPr>
          <a:xfrm>
            <a:off x="3246782" y="-2"/>
            <a:ext cx="8945217" cy="685800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">
  <p:cSld name="17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/>
          <p:nvPr>
            <p:ph idx="2" type="pic"/>
          </p:nvPr>
        </p:nvSpPr>
        <p:spPr>
          <a:xfrm>
            <a:off x="684001" y="683226"/>
            <a:ext cx="6371892" cy="3820534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7"/>
          <p:cNvSpPr/>
          <p:nvPr>
            <p:ph idx="3" type="pic"/>
          </p:nvPr>
        </p:nvSpPr>
        <p:spPr>
          <a:xfrm>
            <a:off x="7301552" y="683225"/>
            <a:ext cx="4206448" cy="382053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">
  <p:cSld name="18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8"/>
          <p:cNvSpPr/>
          <p:nvPr>
            <p:ph idx="2" type="pic"/>
          </p:nvPr>
        </p:nvSpPr>
        <p:spPr>
          <a:xfrm>
            <a:off x="1079999" y="1179418"/>
            <a:ext cx="3724012" cy="449916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">
  <p:cSld name="19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/>
          <p:nvPr>
            <p:ph idx="2" type="pic"/>
          </p:nvPr>
        </p:nvSpPr>
        <p:spPr>
          <a:xfrm>
            <a:off x="6609348" y="0"/>
            <a:ext cx="5582652" cy="687552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">
  <p:cSld name="20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/>
          <p:nvPr>
            <p:ph idx="2" type="pic"/>
          </p:nvPr>
        </p:nvSpPr>
        <p:spPr>
          <a:xfrm>
            <a:off x="6896293" y="1310185"/>
            <a:ext cx="4026841" cy="423763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">
  <p:cSld name="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>
            <p:ph idx="2" type="pic"/>
          </p:nvPr>
        </p:nvSpPr>
        <p:spPr>
          <a:xfrm>
            <a:off x="8057322" y="1050797"/>
            <a:ext cx="3180521" cy="465151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">
  <p:cSld name="25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/>
          <p:nvPr>
            <p:ph idx="2" type="pic"/>
          </p:nvPr>
        </p:nvSpPr>
        <p:spPr>
          <a:xfrm>
            <a:off x="5869958" y="575210"/>
            <a:ext cx="6322042" cy="345135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">
  <p:cSld name="26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/>
          <p:nvPr>
            <p:ph idx="2" type="pic"/>
          </p:nvPr>
        </p:nvSpPr>
        <p:spPr>
          <a:xfrm>
            <a:off x="417600" y="417302"/>
            <a:ext cx="4542546" cy="602318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">
  <p:cSld name="27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/>
          <p:nvPr>
            <p:ph idx="2" type="pic"/>
          </p:nvPr>
        </p:nvSpPr>
        <p:spPr>
          <a:xfrm>
            <a:off x="7473832" y="719999"/>
            <a:ext cx="3998168" cy="541799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">
  <p:cSld name="29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/>
          <p:nvPr>
            <p:ph idx="2" type="pic"/>
          </p:nvPr>
        </p:nvSpPr>
        <p:spPr>
          <a:xfrm>
            <a:off x="1287564" y="2352886"/>
            <a:ext cx="4808435" cy="344106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">
  <p:cSld name="30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5"/>
          <p:cNvSpPr/>
          <p:nvPr>
            <p:ph idx="2" type="pic"/>
          </p:nvPr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">
  <p:cSld name="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>
            <p:ph idx="2" type="pic"/>
          </p:nvPr>
        </p:nvSpPr>
        <p:spPr>
          <a:xfrm>
            <a:off x="0" y="715371"/>
            <a:ext cx="4929809" cy="542725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">
  <p:cSld name="4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/>
          <p:nvPr>
            <p:ph idx="2" type="pic"/>
          </p:nvPr>
        </p:nvSpPr>
        <p:spPr>
          <a:xfrm>
            <a:off x="0" y="0"/>
            <a:ext cx="4284448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">
  <p:cSld name="5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>
            <p:ph idx="2" type="pic"/>
          </p:nvPr>
        </p:nvSpPr>
        <p:spPr>
          <a:xfrm>
            <a:off x="7817779" y="1209262"/>
            <a:ext cx="3723862" cy="443947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">
  <p:cSld name="6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/>
          <p:nvPr>
            <p:ph idx="2" type="pic"/>
          </p:nvPr>
        </p:nvSpPr>
        <p:spPr>
          <a:xfrm>
            <a:off x="0" y="0"/>
            <a:ext cx="449900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">
  <p:cSld name="7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/>
          <p:nvPr>
            <p:ph idx="2" type="pic"/>
          </p:nvPr>
        </p:nvSpPr>
        <p:spPr>
          <a:xfrm>
            <a:off x="0" y="3170602"/>
            <a:ext cx="12191999" cy="368739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">
  <p:cSld name="8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/>
          <p:nvPr>
            <p:ph idx="2" type="pic"/>
          </p:nvPr>
        </p:nvSpPr>
        <p:spPr>
          <a:xfrm>
            <a:off x="910814" y="1475876"/>
            <a:ext cx="10370367" cy="538212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">
  <p:cSld name="9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/>
          <p:nvPr>
            <p:ph idx="2" type="pic"/>
          </p:nvPr>
        </p:nvSpPr>
        <p:spPr>
          <a:xfrm>
            <a:off x="2475384" y="0"/>
            <a:ext cx="4121425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840">
          <p15:clr>
            <a:srgbClr val="F26B43"/>
          </p15:clr>
        </p15:guide>
        <p15:guide id="2" pos="456">
          <p15:clr>
            <a:srgbClr val="F26B43"/>
          </p15:clr>
        </p15:guide>
        <p15:guide id="3" pos="2712">
          <p15:clr>
            <a:srgbClr val="F26B43"/>
          </p15:clr>
        </p15:guide>
        <p15:guide id="4" pos="4968">
          <p15:clr>
            <a:srgbClr val="F26B43"/>
          </p15:clr>
        </p15:guide>
        <p15:guide id="5" pos="7224">
          <p15:clr>
            <a:srgbClr val="F26B43"/>
          </p15:clr>
        </p15:guide>
        <p15:guide id="6" orient="horz" pos="2712">
          <p15:clr>
            <a:srgbClr val="F26B43"/>
          </p15:clr>
        </p15:guide>
        <p15:guide id="7" orient="horz" pos="1608">
          <p15:clr>
            <a:srgbClr val="F26B43"/>
          </p15:clr>
        </p15:guide>
        <p15:guide id="8" orient="horz" pos="480">
          <p15:clr>
            <a:srgbClr val="F26B43"/>
          </p15:clr>
        </p15:guide>
        <p15:guide id="9" pos="3840">
          <p15:clr>
            <a:srgbClr val="F26B43"/>
          </p15:clr>
        </p15:guide>
        <p15:guide id="10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/>
          <p:nvPr/>
        </p:nvSpPr>
        <p:spPr>
          <a:xfrm>
            <a:off x="0" y="3423841"/>
            <a:ext cx="12192000" cy="34341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586" l="0" r="0" t="12586"/>
          <a:stretch/>
        </p:blipFill>
        <p:spPr>
          <a:xfrm>
            <a:off x="356463" y="359999"/>
            <a:ext cx="11479075" cy="613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6"/>
          <p:cNvSpPr/>
          <p:nvPr/>
        </p:nvSpPr>
        <p:spPr>
          <a:xfrm>
            <a:off x="621507" y="591912"/>
            <a:ext cx="11479074" cy="6137999"/>
          </a:xfrm>
          <a:prstGeom prst="rect">
            <a:avLst/>
          </a:prstGeom>
          <a:solidFill>
            <a:schemeClr val="accent5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6"/>
          <p:cNvSpPr txBox="1"/>
          <p:nvPr/>
        </p:nvSpPr>
        <p:spPr>
          <a:xfrm>
            <a:off x="1347537" y="1212247"/>
            <a:ext cx="37875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Employee Resignation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" name="Google Shape;66;p26"/>
          <p:cNvSpPr/>
          <p:nvPr/>
        </p:nvSpPr>
        <p:spPr>
          <a:xfrm>
            <a:off x="8044160" y="5391633"/>
            <a:ext cx="30815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Meliza Rodriguez</a:t>
            </a:r>
            <a:endParaRPr b="1" sz="16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Harsh Saxena</a:t>
            </a:r>
            <a:endParaRPr b="1" sz="16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PM Tamkeen</a:t>
            </a:r>
            <a:endParaRPr b="1" sz="16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Term Project Group #3</a:t>
            </a:r>
            <a:endParaRPr b="1" sz="16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7" name="Google Shape;67;p26"/>
          <p:cNvSpPr/>
          <p:nvPr/>
        </p:nvSpPr>
        <p:spPr>
          <a:xfrm>
            <a:off x="1066329" y="1212247"/>
            <a:ext cx="72000" cy="136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949" l="0" r="0" t="10949"/>
          <a:stretch/>
        </p:blipFill>
        <p:spPr>
          <a:xfrm>
            <a:off x="910814" y="1475876"/>
            <a:ext cx="10370368" cy="538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5"/>
          <p:cNvSpPr/>
          <p:nvPr/>
        </p:nvSpPr>
        <p:spPr>
          <a:xfrm>
            <a:off x="1821640" y="737937"/>
            <a:ext cx="8548800" cy="3192000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5"/>
          <p:cNvSpPr txBox="1"/>
          <p:nvPr/>
        </p:nvSpPr>
        <p:spPr>
          <a:xfrm>
            <a:off x="3031954" y="2056891"/>
            <a:ext cx="612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Descriptive Analysis</a:t>
            </a:r>
            <a:endParaRPr sz="36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/>
          <p:nvPr/>
        </p:nvSpPr>
        <p:spPr>
          <a:xfrm flipH="1" rot="10800000">
            <a:off x="1" y="5663436"/>
            <a:ext cx="12192000" cy="1194564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6"/>
          <p:cNvSpPr txBox="1"/>
          <p:nvPr/>
        </p:nvSpPr>
        <p:spPr>
          <a:xfrm>
            <a:off x="582100" y="207900"/>
            <a:ext cx="686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C0C0C"/>
                </a:solidFill>
                <a:latin typeface="Roboto Slab"/>
                <a:ea typeface="Roboto Slab"/>
                <a:cs typeface="Roboto Slab"/>
                <a:sym typeface="Roboto Slab"/>
              </a:rPr>
              <a:t>Number of columns and rows</a:t>
            </a:r>
            <a:endParaRPr/>
          </a:p>
        </p:txBody>
      </p:sp>
      <p:sp>
        <p:nvSpPr>
          <p:cNvPr id="148" name="Google Shape;148;p36"/>
          <p:cNvSpPr/>
          <p:nvPr/>
        </p:nvSpPr>
        <p:spPr>
          <a:xfrm>
            <a:off x="536815" y="965995"/>
            <a:ext cx="40734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T Sans"/>
              <a:buChar char="●"/>
            </a:pP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Columns: 24</a:t>
            </a:r>
            <a:endParaRPr sz="16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T Sans"/>
              <a:buChar char="●"/>
            </a:pP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Rows: 7000</a:t>
            </a:r>
            <a:endParaRPr sz="16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/>
          <p:nvPr/>
        </p:nvSpPr>
        <p:spPr>
          <a:xfrm>
            <a:off x="-1" y="0"/>
            <a:ext cx="1171076" cy="6875526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7"/>
          <p:cNvSpPr txBox="1"/>
          <p:nvPr/>
        </p:nvSpPr>
        <p:spPr>
          <a:xfrm>
            <a:off x="1631627" y="77425"/>
            <a:ext cx="97305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C0C0C"/>
                </a:solidFill>
                <a:latin typeface="Roboto Slab"/>
                <a:ea typeface="Roboto Slab"/>
                <a:cs typeface="Roboto Slab"/>
                <a:sym typeface="Roboto Slab"/>
              </a:rPr>
              <a:t>Percent of missing values by columns (Numerical Variables)</a:t>
            </a:r>
            <a:endParaRPr/>
          </a:p>
        </p:txBody>
      </p:sp>
      <p:pic>
        <p:nvPicPr>
          <p:cNvPr id="155" name="Google Shape;155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2512" l="1359" r="3583" t="1020"/>
          <a:stretch/>
        </p:blipFill>
        <p:spPr>
          <a:xfrm>
            <a:off x="1648725" y="1751475"/>
            <a:ext cx="4447276" cy="49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7"/>
          <p:cNvPicPr preferRelativeResize="0"/>
          <p:nvPr/>
        </p:nvPicPr>
        <p:blipFill rotWithShape="1">
          <a:blip r:embed="rId4">
            <a:alphaModFix/>
          </a:blip>
          <a:srcRect b="2353" l="1468" r="4369" t="1566"/>
          <a:stretch/>
        </p:blipFill>
        <p:spPr>
          <a:xfrm>
            <a:off x="6518525" y="1751475"/>
            <a:ext cx="4843601" cy="417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8"/>
          <p:cNvSpPr/>
          <p:nvPr/>
        </p:nvSpPr>
        <p:spPr>
          <a:xfrm>
            <a:off x="8799444" y="0"/>
            <a:ext cx="3392700" cy="6858000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62" name="Google Shape;162;p38"/>
          <p:cNvSpPr/>
          <p:nvPr/>
        </p:nvSpPr>
        <p:spPr>
          <a:xfrm>
            <a:off x="8799444" y="946322"/>
            <a:ext cx="2528400" cy="484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63" name="Google Shape;163;p38"/>
          <p:cNvSpPr txBox="1"/>
          <p:nvPr/>
        </p:nvSpPr>
        <p:spPr>
          <a:xfrm>
            <a:off x="414421" y="207900"/>
            <a:ext cx="7247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Percent of missing values by columns (</a:t>
            </a: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Categorical</a:t>
            </a: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 Variables)</a:t>
            </a:r>
            <a:endParaRPr/>
          </a:p>
        </p:txBody>
      </p:sp>
      <p:pic>
        <p:nvPicPr>
          <p:cNvPr id="164" name="Google Shape;164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10" r="4010" t="0"/>
          <a:stretch/>
        </p:blipFill>
        <p:spPr>
          <a:xfrm>
            <a:off x="7580400" y="1050800"/>
            <a:ext cx="3599824" cy="465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50" y="1466400"/>
            <a:ext cx="7084854" cy="5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/>
          <p:nvPr/>
        </p:nvSpPr>
        <p:spPr>
          <a:xfrm>
            <a:off x="0" y="5791200"/>
            <a:ext cx="12192000" cy="1066800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9"/>
          <p:cNvSpPr txBox="1"/>
          <p:nvPr/>
        </p:nvSpPr>
        <p:spPr>
          <a:xfrm>
            <a:off x="194101" y="169350"/>
            <a:ext cx="11803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Means, Medians, Modes, Correlations, Variance, Outliers</a:t>
            </a:r>
            <a:endParaRPr/>
          </a:p>
        </p:txBody>
      </p:sp>
      <p:graphicFrame>
        <p:nvGraphicFramePr>
          <p:cNvPr id="172" name="Google Shape;172;p39"/>
          <p:cNvGraphicFramePr/>
          <p:nvPr/>
        </p:nvGraphicFramePr>
        <p:xfrm>
          <a:off x="1604125" y="1617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{E7330E90-2833-4101-B076-F74486CB4A49}</a:tableStyleId>
              </a:tblPr>
              <a:tblGrid>
                <a:gridCol w="2136475"/>
                <a:gridCol w="736475"/>
                <a:gridCol w="1838375"/>
                <a:gridCol w="557875"/>
                <a:gridCol w="770125"/>
                <a:gridCol w="580350"/>
                <a:gridCol w="613225"/>
                <a:gridCol w="588575"/>
                <a:gridCol w="7910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Variable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Mean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Standard Deviation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Min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25%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50%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75%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Max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Median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7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37.29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16.16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7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Education_Level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3.19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7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Time_of_service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13.11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10.43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Time_since_promotion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2.37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7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growth_rate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47.06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15.76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7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Travel_Rate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7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Post_Scale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2.80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0"/>
          <p:cNvSpPr/>
          <p:nvPr/>
        </p:nvSpPr>
        <p:spPr>
          <a:xfrm>
            <a:off x="0" y="5791200"/>
            <a:ext cx="12192000" cy="1066800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0"/>
          <p:cNvSpPr txBox="1"/>
          <p:nvPr/>
        </p:nvSpPr>
        <p:spPr>
          <a:xfrm>
            <a:off x="194101" y="52525"/>
            <a:ext cx="118038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Means, Medians, Modes, Correlations, Variance, Outliers (Continued..)</a:t>
            </a:r>
            <a:endParaRPr sz="1100"/>
          </a:p>
        </p:txBody>
      </p:sp>
      <p:graphicFrame>
        <p:nvGraphicFramePr>
          <p:cNvPr id="179" name="Google Shape;179;p40"/>
          <p:cNvGraphicFramePr/>
          <p:nvPr/>
        </p:nvGraphicFramePr>
        <p:xfrm>
          <a:off x="1058200" y="1223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{E7330E90-2833-4101-B076-F74486CB4A49}</a:tableStyleId>
              </a:tblPr>
              <a:tblGrid>
                <a:gridCol w="1915725"/>
                <a:gridCol w="972600"/>
                <a:gridCol w="2981225"/>
                <a:gridCol w="646825"/>
                <a:gridCol w="741800"/>
                <a:gridCol w="716525"/>
                <a:gridCol w="731300"/>
                <a:gridCol w="683850"/>
                <a:gridCol w="1020050"/>
              </a:tblGrid>
              <a:tr h="448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Variable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Mean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Standard Deviation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Max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Median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Pay_Scale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6.00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2.07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Work_Life_balance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2,38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VAR1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3.10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VAR2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-1.82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-0.96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1.61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-0.10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VAR3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-2.78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-0.45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-0.45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-0.45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VAR4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VAR5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2.83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VAR6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7.10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VAR7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3.26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Attrition_rate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0.14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1"/>
          <p:cNvSpPr/>
          <p:nvPr/>
        </p:nvSpPr>
        <p:spPr>
          <a:xfrm>
            <a:off x="0" y="5791200"/>
            <a:ext cx="12192000" cy="1066800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1"/>
          <p:cNvSpPr txBox="1"/>
          <p:nvPr/>
        </p:nvSpPr>
        <p:spPr>
          <a:xfrm>
            <a:off x="194101" y="52525"/>
            <a:ext cx="1180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Findings</a:t>
            </a:r>
            <a:endParaRPr sz="1100"/>
          </a:p>
        </p:txBody>
      </p:sp>
      <p:graphicFrame>
        <p:nvGraphicFramePr>
          <p:cNvPr id="186" name="Google Shape;186;p41"/>
          <p:cNvGraphicFramePr/>
          <p:nvPr/>
        </p:nvGraphicFramePr>
        <p:xfrm>
          <a:off x="4766675" y="107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{E7330E90-2833-4101-B076-F74486CB4A49}</a:tableStyleId>
              </a:tblPr>
              <a:tblGrid>
                <a:gridCol w="847825"/>
                <a:gridCol w="722300"/>
                <a:gridCol w="1162425"/>
              </a:tblGrid>
              <a:tr h="448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Gender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Count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Percentage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Female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4114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Male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2886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41%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87" name="Google Shape;187;p41"/>
          <p:cNvGraphicFramePr/>
          <p:nvPr/>
        </p:nvGraphicFramePr>
        <p:xfrm>
          <a:off x="4407913" y="27070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{E7330E90-2833-4101-B076-F74486CB4A49}</a:tableStyleId>
              </a:tblPr>
              <a:tblGrid>
                <a:gridCol w="1490225"/>
                <a:gridCol w="814075"/>
                <a:gridCol w="1145775"/>
              </a:tblGrid>
              <a:tr h="46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Age Group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Count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2"/>
                          </a:solidFill>
                        </a:rPr>
                        <a:t>Percentage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0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2o and Below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AgeGrp20plus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2"/>
                          </a:solidFill>
                        </a:rPr>
                        <a:t>AgeGrp30plus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1382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21%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2"/>
                          </a:solidFill>
                        </a:rPr>
                        <a:t>AgeGrp40plus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18%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2"/>
                          </a:solidFill>
                        </a:rPr>
                        <a:t>AgeGrp50plus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21%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2"/>
                          </a:solidFill>
                        </a:rPr>
                        <a:t>AgeGrp60plus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/>
          <p:nvPr/>
        </p:nvSpPr>
        <p:spPr>
          <a:xfrm>
            <a:off x="0" y="5791200"/>
            <a:ext cx="12192000" cy="1066800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2"/>
          <p:cNvSpPr txBox="1"/>
          <p:nvPr/>
        </p:nvSpPr>
        <p:spPr>
          <a:xfrm>
            <a:off x="194101" y="52525"/>
            <a:ext cx="1180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Findings (Continued..)</a:t>
            </a:r>
            <a:endParaRPr sz="1100"/>
          </a:p>
        </p:txBody>
      </p:sp>
      <p:graphicFrame>
        <p:nvGraphicFramePr>
          <p:cNvPr id="194" name="Google Shape;194;p42"/>
          <p:cNvGraphicFramePr/>
          <p:nvPr/>
        </p:nvGraphicFramePr>
        <p:xfrm>
          <a:off x="346425" y="66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{E7330E90-2833-4101-B076-F74486CB4A49}</a:tableStyleId>
              </a:tblPr>
              <a:tblGrid>
                <a:gridCol w="1620450"/>
                <a:gridCol w="710850"/>
                <a:gridCol w="1155325"/>
              </a:tblGrid>
              <a:tr h="48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Education Level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Count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Percentage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5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691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2878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41%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95" name="Google Shape;195;p42"/>
          <p:cNvGraphicFramePr/>
          <p:nvPr/>
        </p:nvGraphicFramePr>
        <p:xfrm>
          <a:off x="3833050" y="3930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{E7330E90-2833-4101-B076-F74486CB4A49}</a:tableStyleId>
              </a:tblPr>
              <a:tblGrid>
                <a:gridCol w="1954700"/>
                <a:gridCol w="957850"/>
                <a:gridCol w="1242525"/>
              </a:tblGrid>
              <a:tr h="48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Relationship Status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Count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Percentage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5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Married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4520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Single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2480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35%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96" name="Google Shape;196;p42"/>
          <p:cNvGraphicFramePr/>
          <p:nvPr/>
        </p:nvGraphicFramePr>
        <p:xfrm>
          <a:off x="8120625" y="96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{E7330E90-2833-4101-B076-F74486CB4A49}</a:tableStyleId>
              </a:tblPr>
              <a:tblGrid>
                <a:gridCol w="1240675"/>
                <a:gridCol w="1231525"/>
                <a:gridCol w="1225150"/>
              </a:tblGrid>
              <a:tr h="48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Hometown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Count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Percentage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Lebanon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Springfield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1736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25</a:t>
                      </a:r>
                      <a:r>
                        <a:rPr lang="en-GB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Franklin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</a:t>
                      </a:r>
                      <a:r>
                        <a:rPr lang="en-GB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0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Washington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16</a:t>
                      </a:r>
                      <a:r>
                        <a:rPr lang="en-GB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Clinton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</a:t>
                      </a:r>
                      <a:r>
                        <a:rPr lang="en-GB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3"/>
          <p:cNvSpPr/>
          <p:nvPr/>
        </p:nvSpPr>
        <p:spPr>
          <a:xfrm>
            <a:off x="0" y="5937350"/>
            <a:ext cx="12192000" cy="920700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43"/>
          <p:cNvSpPr txBox="1"/>
          <p:nvPr/>
        </p:nvSpPr>
        <p:spPr>
          <a:xfrm>
            <a:off x="194101" y="52525"/>
            <a:ext cx="1180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Findings (Continued..)</a:t>
            </a:r>
            <a:endParaRPr sz="700"/>
          </a:p>
        </p:txBody>
      </p:sp>
      <p:graphicFrame>
        <p:nvGraphicFramePr>
          <p:cNvPr id="203" name="Google Shape;203;p43"/>
          <p:cNvGraphicFramePr/>
          <p:nvPr/>
        </p:nvGraphicFramePr>
        <p:xfrm>
          <a:off x="3784450" y="59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{E7330E90-2833-4101-B076-F74486CB4A49}</a:tableStyleId>
              </a:tblPr>
              <a:tblGrid>
                <a:gridCol w="2844625"/>
                <a:gridCol w="752100"/>
                <a:gridCol w="1338975"/>
              </a:tblGrid>
              <a:tr h="30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Unit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Count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Percentage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6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IT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Logistics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Sales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943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Operations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R&amp;D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Purchasing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Accounting and Finance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Human Resource Management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Marketing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Production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Quality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Security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/>
          <p:nvPr/>
        </p:nvSpPr>
        <p:spPr>
          <a:xfrm>
            <a:off x="0" y="5937350"/>
            <a:ext cx="12192000" cy="920700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44"/>
          <p:cNvSpPr txBox="1"/>
          <p:nvPr/>
        </p:nvSpPr>
        <p:spPr>
          <a:xfrm>
            <a:off x="194101" y="52525"/>
            <a:ext cx="1180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Findings (Continued..)</a:t>
            </a:r>
            <a:endParaRPr sz="700"/>
          </a:p>
        </p:txBody>
      </p:sp>
      <p:graphicFrame>
        <p:nvGraphicFramePr>
          <p:cNvPr id="210" name="Google Shape;210;p44"/>
          <p:cNvGraphicFramePr/>
          <p:nvPr/>
        </p:nvGraphicFramePr>
        <p:xfrm>
          <a:off x="723888" y="126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{E7330E90-2833-4101-B076-F74486CB4A49}</a:tableStyleId>
              </a:tblPr>
              <a:tblGrid>
                <a:gridCol w="2255550"/>
                <a:gridCol w="863600"/>
                <a:gridCol w="1273450"/>
              </a:tblGrid>
              <a:tr h="48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Decision Skill Possess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Count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Percentage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5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Conceptual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25.09%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Analytical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25.07%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Directive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25.04%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Behavioral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1736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24.80%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11" name="Google Shape;211;p44"/>
          <p:cNvGraphicFramePr/>
          <p:nvPr/>
        </p:nvGraphicFramePr>
        <p:xfrm>
          <a:off x="6424900" y="174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{E7330E90-2833-4101-B076-F74486CB4A49}</a:tableStyleId>
              </a:tblPr>
              <a:tblGrid>
                <a:gridCol w="1655475"/>
                <a:gridCol w="841650"/>
                <a:gridCol w="1240875"/>
              </a:tblGrid>
              <a:tr h="39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Time of Service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Count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Percentage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 Years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 to 10_Years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10</a:t>
                      </a:r>
                      <a:r>
                        <a:rPr lang="en-GB">
                          <a:solidFill>
                            <a:schemeClr val="dk2"/>
                          </a:solidFill>
                        </a:rPr>
                        <a:t> to 15_Years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</a:t>
                      </a:r>
                      <a:r>
                        <a:rPr lang="en-GB">
                          <a:solidFill>
                            <a:schemeClr val="dk2"/>
                          </a:solidFill>
                        </a:rPr>
                        <a:t>5 to 20_Years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692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20</a:t>
                      </a:r>
                      <a:r>
                        <a:rPr lang="en-GB">
                          <a:solidFill>
                            <a:schemeClr val="dk2"/>
                          </a:solidFill>
                        </a:rPr>
                        <a:t> to 25_Years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647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2</a:t>
                      </a:r>
                      <a:r>
                        <a:rPr lang="en-GB">
                          <a:solidFill>
                            <a:schemeClr val="dk2"/>
                          </a:solidFill>
                        </a:rPr>
                        <a:t>5 to 30_Years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30</a:t>
                      </a:r>
                      <a:r>
                        <a:rPr lang="en-GB">
                          <a:solidFill>
                            <a:schemeClr val="dk2"/>
                          </a:solidFill>
                        </a:rPr>
                        <a:t> to 35_Years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3</a:t>
                      </a:r>
                      <a:r>
                        <a:rPr lang="en-GB">
                          <a:solidFill>
                            <a:schemeClr val="dk2"/>
                          </a:solidFill>
                        </a:rPr>
                        <a:t>5 to 40_Years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40 Years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7"/>
          <p:cNvSpPr/>
          <p:nvPr/>
        </p:nvSpPr>
        <p:spPr>
          <a:xfrm>
            <a:off x="8799444" y="0"/>
            <a:ext cx="339255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73" name="Google Shape;73;p27"/>
          <p:cNvSpPr/>
          <p:nvPr/>
        </p:nvSpPr>
        <p:spPr>
          <a:xfrm>
            <a:off x="8799444" y="946322"/>
            <a:ext cx="2528399" cy="48447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74" name="Google Shape;74;p27"/>
          <p:cNvSpPr txBox="1"/>
          <p:nvPr/>
        </p:nvSpPr>
        <p:spPr>
          <a:xfrm>
            <a:off x="1402507" y="2127251"/>
            <a:ext cx="4693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Introduction</a:t>
            </a:r>
            <a:endParaRPr b="1" sz="2700"/>
          </a:p>
        </p:txBody>
      </p:sp>
      <p:pic>
        <p:nvPicPr>
          <p:cNvPr id="75" name="Google Shape;75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4358" r="24358" t="0"/>
          <a:stretch/>
        </p:blipFill>
        <p:spPr>
          <a:xfrm>
            <a:off x="8057322" y="1050797"/>
            <a:ext cx="3180521" cy="4651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5"/>
          <p:cNvSpPr/>
          <p:nvPr/>
        </p:nvSpPr>
        <p:spPr>
          <a:xfrm>
            <a:off x="0" y="5937350"/>
            <a:ext cx="12192000" cy="920700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45"/>
          <p:cNvSpPr txBox="1"/>
          <p:nvPr/>
        </p:nvSpPr>
        <p:spPr>
          <a:xfrm>
            <a:off x="194101" y="52525"/>
            <a:ext cx="1180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Findings (Continued..)</a:t>
            </a:r>
            <a:endParaRPr sz="700"/>
          </a:p>
        </p:txBody>
      </p:sp>
      <p:graphicFrame>
        <p:nvGraphicFramePr>
          <p:cNvPr id="218" name="Google Shape;218;p45"/>
          <p:cNvGraphicFramePr/>
          <p:nvPr/>
        </p:nvGraphicFramePr>
        <p:xfrm>
          <a:off x="803050" y="115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{E7330E90-2833-4101-B076-F74486CB4A49}</a:tableStyleId>
              </a:tblPr>
              <a:tblGrid>
                <a:gridCol w="2084700"/>
                <a:gridCol w="964450"/>
                <a:gridCol w="1300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Time Since Promotion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Count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Percentage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1819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26%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1811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26$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1703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24%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19" name="Google Shape;219;p45"/>
          <p:cNvGraphicFramePr/>
          <p:nvPr/>
        </p:nvGraphicFramePr>
        <p:xfrm>
          <a:off x="6859025" y="234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{E7330E90-2833-4101-B076-F74486CB4A49}</a:tableStyleId>
              </a:tblPr>
              <a:tblGrid>
                <a:gridCol w="2549425"/>
                <a:gridCol w="847375"/>
                <a:gridCol w="1212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Compensation and Benefits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Count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Percentage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typ0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2"/>
                          </a:solidFill>
                        </a:rPr>
                        <a:t>typ2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3945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56%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2"/>
                          </a:solidFill>
                        </a:rPr>
                        <a:t>typ3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2382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34%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2"/>
                          </a:solidFill>
                        </a:rPr>
                        <a:t>typ4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2"/>
                          </a:solidFill>
                        </a:rPr>
                        <a:t>typ1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6"/>
          <p:cNvSpPr/>
          <p:nvPr/>
        </p:nvSpPr>
        <p:spPr>
          <a:xfrm>
            <a:off x="0" y="774031"/>
            <a:ext cx="5694947" cy="5309937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46"/>
          <p:cNvSpPr txBox="1"/>
          <p:nvPr/>
        </p:nvSpPr>
        <p:spPr>
          <a:xfrm>
            <a:off x="234925" y="2520900"/>
            <a:ext cx="50055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Data Visualizations such as scatter plots or correlation plots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6" name="Google Shape;2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997" y="2520900"/>
            <a:ext cx="5553075" cy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6"/>
          <p:cNvSpPr txBox="1"/>
          <p:nvPr/>
        </p:nvSpPr>
        <p:spPr>
          <a:xfrm>
            <a:off x="5851600" y="1717750"/>
            <a:ext cx="625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Visualization Bar Chart for </a:t>
            </a:r>
            <a:r>
              <a:rPr lang="en-GB" sz="29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Gender</a:t>
            </a:r>
            <a:endParaRPr sz="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7"/>
          <p:cNvSpPr/>
          <p:nvPr/>
        </p:nvSpPr>
        <p:spPr>
          <a:xfrm>
            <a:off x="0" y="774031"/>
            <a:ext cx="5694900" cy="5310000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47"/>
          <p:cNvSpPr txBox="1"/>
          <p:nvPr/>
        </p:nvSpPr>
        <p:spPr>
          <a:xfrm>
            <a:off x="234925" y="2520900"/>
            <a:ext cx="50055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Data Visualizations such as scatter plots or correlation plots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4" name="Google Shape;234;p47"/>
          <p:cNvSpPr txBox="1"/>
          <p:nvPr/>
        </p:nvSpPr>
        <p:spPr>
          <a:xfrm>
            <a:off x="5818950" y="1391325"/>
            <a:ext cx="62565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Visualization Bar Chart for Age Group</a:t>
            </a:r>
            <a:endParaRPr sz="700"/>
          </a:p>
        </p:txBody>
      </p:sp>
      <p:pic>
        <p:nvPicPr>
          <p:cNvPr id="235" name="Google Shape;2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2520900"/>
            <a:ext cx="560070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/>
          <p:nvPr/>
        </p:nvSpPr>
        <p:spPr>
          <a:xfrm>
            <a:off x="0" y="774031"/>
            <a:ext cx="5694900" cy="5310000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48"/>
          <p:cNvSpPr txBox="1"/>
          <p:nvPr/>
        </p:nvSpPr>
        <p:spPr>
          <a:xfrm>
            <a:off x="234925" y="2520900"/>
            <a:ext cx="50055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Data Visualizations such as scatter plots or correlation plots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2" name="Google Shape;242;p48"/>
          <p:cNvSpPr txBox="1"/>
          <p:nvPr/>
        </p:nvSpPr>
        <p:spPr>
          <a:xfrm>
            <a:off x="5818950" y="1391325"/>
            <a:ext cx="62565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Visualization Bar Chart for Education Level</a:t>
            </a:r>
            <a:endParaRPr sz="700"/>
          </a:p>
        </p:txBody>
      </p:sp>
      <p:pic>
        <p:nvPicPr>
          <p:cNvPr id="243" name="Google Shape;2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663" y="2520900"/>
            <a:ext cx="5553075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9"/>
          <p:cNvSpPr/>
          <p:nvPr/>
        </p:nvSpPr>
        <p:spPr>
          <a:xfrm>
            <a:off x="0" y="774031"/>
            <a:ext cx="5694900" cy="5310000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49"/>
          <p:cNvSpPr txBox="1"/>
          <p:nvPr/>
        </p:nvSpPr>
        <p:spPr>
          <a:xfrm>
            <a:off x="234925" y="2520900"/>
            <a:ext cx="50055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Data Visualizations such as scatter plots or correlation plots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0" name="Google Shape;250;p49"/>
          <p:cNvSpPr txBox="1"/>
          <p:nvPr/>
        </p:nvSpPr>
        <p:spPr>
          <a:xfrm>
            <a:off x="5818950" y="1391325"/>
            <a:ext cx="62565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Visualization Bar Chart for Relationship </a:t>
            </a:r>
            <a:endParaRPr sz="700"/>
          </a:p>
        </p:txBody>
      </p:sp>
      <p:pic>
        <p:nvPicPr>
          <p:cNvPr id="251" name="Google Shape;2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650" y="2520900"/>
            <a:ext cx="5553075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0"/>
          <p:cNvSpPr/>
          <p:nvPr/>
        </p:nvSpPr>
        <p:spPr>
          <a:xfrm>
            <a:off x="0" y="774031"/>
            <a:ext cx="5694900" cy="5310000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50"/>
          <p:cNvSpPr txBox="1"/>
          <p:nvPr/>
        </p:nvSpPr>
        <p:spPr>
          <a:xfrm>
            <a:off x="234925" y="2520900"/>
            <a:ext cx="50055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Data Visualizations such as scatter plots or correlation plots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58" name="Google Shape;2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525" y="1209700"/>
            <a:ext cx="5934075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1"/>
          <p:cNvSpPr/>
          <p:nvPr/>
        </p:nvSpPr>
        <p:spPr>
          <a:xfrm>
            <a:off x="0" y="774031"/>
            <a:ext cx="5694900" cy="5310000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234925" y="2520900"/>
            <a:ext cx="50055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Data Visualizations such as scatter plots or correlation plots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65" name="Google Shape;2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725" y="1190650"/>
            <a:ext cx="600075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/>
          <p:nvPr/>
        </p:nvSpPr>
        <p:spPr>
          <a:xfrm>
            <a:off x="0" y="774031"/>
            <a:ext cx="5694900" cy="5310000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52"/>
          <p:cNvSpPr txBox="1"/>
          <p:nvPr/>
        </p:nvSpPr>
        <p:spPr>
          <a:xfrm>
            <a:off x="234925" y="2520900"/>
            <a:ext cx="50055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Data Visualizations such as scatter plots or correlation plots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72" name="Google Shape;2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5025" y="1347788"/>
            <a:ext cx="5553075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/>
          <p:nvPr/>
        </p:nvSpPr>
        <p:spPr>
          <a:xfrm>
            <a:off x="0" y="774031"/>
            <a:ext cx="5694900" cy="5310000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53"/>
          <p:cNvSpPr txBox="1"/>
          <p:nvPr/>
        </p:nvSpPr>
        <p:spPr>
          <a:xfrm>
            <a:off x="234925" y="2520900"/>
            <a:ext cx="50055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Data Visualizations such as scatter plots or correlation plots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79" name="Google Shape;27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000" y="1347800"/>
            <a:ext cx="5553075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4"/>
          <p:cNvSpPr/>
          <p:nvPr/>
        </p:nvSpPr>
        <p:spPr>
          <a:xfrm>
            <a:off x="0" y="774031"/>
            <a:ext cx="5694900" cy="5310000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5925" y="1166813"/>
            <a:ext cx="6000750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4"/>
          <p:cNvSpPr txBox="1"/>
          <p:nvPr/>
        </p:nvSpPr>
        <p:spPr>
          <a:xfrm>
            <a:off x="234925" y="2520900"/>
            <a:ext cx="50055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Data Visualizations such as scatter plots or correlation plots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8"/>
          <p:cNvSpPr/>
          <p:nvPr/>
        </p:nvSpPr>
        <p:spPr>
          <a:xfrm>
            <a:off x="4929809" y="1125940"/>
            <a:ext cx="7262191" cy="460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1" name="Google Shape;81;p28"/>
          <p:cNvSpPr/>
          <p:nvPr/>
        </p:nvSpPr>
        <p:spPr>
          <a:xfrm>
            <a:off x="6096000" y="3428498"/>
            <a:ext cx="49299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43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Char char="●"/>
            </a:pPr>
            <a:r>
              <a:rPr lang="en-GB" sz="1350">
                <a:solidFill>
                  <a:schemeClr val="lt1"/>
                </a:solidFill>
              </a:rPr>
              <a:t>Employees</a:t>
            </a:r>
            <a:r>
              <a:rPr lang="en-GB" sz="1350">
                <a:solidFill>
                  <a:schemeClr val="lt1"/>
                </a:solidFill>
              </a:rPr>
              <a:t> are the most important part of an organization. Successful employees meet deadlines, make sales, and build the brand through positive customer interactions.</a:t>
            </a:r>
            <a:endParaRPr sz="1350">
              <a:solidFill>
                <a:schemeClr val="lt1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Char char="●"/>
            </a:pPr>
            <a:r>
              <a:rPr lang="en-GB" sz="1350">
                <a:solidFill>
                  <a:schemeClr val="lt1"/>
                </a:solidFill>
              </a:rPr>
              <a:t>Employee attrition is a major cost to an organization and predicting such attritions is the most important requirement of the Human Resources department in many organizations.</a:t>
            </a:r>
            <a:endParaRPr sz="135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2" name="Google Shape;82;p28"/>
          <p:cNvSpPr txBox="1"/>
          <p:nvPr/>
        </p:nvSpPr>
        <p:spPr>
          <a:xfrm>
            <a:off x="5444600" y="1351075"/>
            <a:ext cx="64947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Define the business problem. Why do you think what you work on is important?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" name="Google Shape;83;p28"/>
          <p:cNvSpPr/>
          <p:nvPr/>
        </p:nvSpPr>
        <p:spPr>
          <a:xfrm>
            <a:off x="238539" y="927405"/>
            <a:ext cx="4929809" cy="54272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63" y="1351063"/>
            <a:ext cx="4795975" cy="41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5"/>
          <p:cNvSpPr/>
          <p:nvPr/>
        </p:nvSpPr>
        <p:spPr>
          <a:xfrm>
            <a:off x="0" y="774031"/>
            <a:ext cx="5694900" cy="5310000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55"/>
          <p:cNvSpPr/>
          <p:nvPr/>
        </p:nvSpPr>
        <p:spPr>
          <a:xfrm>
            <a:off x="1063950" y="3176485"/>
            <a:ext cx="3567000" cy="16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93" name="Google Shape;293;p55"/>
          <p:cNvSpPr txBox="1"/>
          <p:nvPr/>
        </p:nvSpPr>
        <p:spPr>
          <a:xfrm>
            <a:off x="5866175" y="144325"/>
            <a:ext cx="625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Detecting outliers using boxplot</a:t>
            </a:r>
            <a:endParaRPr sz="700"/>
          </a:p>
        </p:txBody>
      </p:sp>
      <p:pic>
        <p:nvPicPr>
          <p:cNvPr id="294" name="Google Shape;2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400" y="774025"/>
            <a:ext cx="4041049" cy="28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1825" y="3728675"/>
            <a:ext cx="4216999" cy="295115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5"/>
          <p:cNvSpPr txBox="1"/>
          <p:nvPr/>
        </p:nvSpPr>
        <p:spPr>
          <a:xfrm>
            <a:off x="234925" y="2520900"/>
            <a:ext cx="50055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Data Visualizations such as scatter plots or correlation plots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6"/>
          <p:cNvSpPr/>
          <p:nvPr/>
        </p:nvSpPr>
        <p:spPr>
          <a:xfrm>
            <a:off x="0" y="774031"/>
            <a:ext cx="5694900" cy="5310000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56"/>
          <p:cNvSpPr txBox="1"/>
          <p:nvPr/>
        </p:nvSpPr>
        <p:spPr>
          <a:xfrm>
            <a:off x="5866175" y="144325"/>
            <a:ext cx="625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Detecting outliers using boxplot</a:t>
            </a:r>
            <a:endParaRPr sz="700"/>
          </a:p>
        </p:txBody>
      </p:sp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400" y="774025"/>
            <a:ext cx="4041049" cy="28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1825" y="3728675"/>
            <a:ext cx="4216999" cy="295115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6"/>
          <p:cNvSpPr txBox="1"/>
          <p:nvPr/>
        </p:nvSpPr>
        <p:spPr>
          <a:xfrm>
            <a:off x="234925" y="2520900"/>
            <a:ext cx="50055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Data Visualizations such as scatter plots or correlation plots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/>
          <p:nvPr/>
        </p:nvSpPr>
        <p:spPr>
          <a:xfrm>
            <a:off x="0" y="774031"/>
            <a:ext cx="5694900" cy="5310000"/>
          </a:xfrm>
          <a:prstGeom prst="rect">
            <a:avLst/>
          </a:prstGeom>
          <a:solidFill>
            <a:srgbClr val="ADD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Pair plots for numeric variables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075" y="332850"/>
            <a:ext cx="6192300" cy="61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7"/>
          <p:cNvSpPr txBox="1"/>
          <p:nvPr/>
        </p:nvSpPr>
        <p:spPr>
          <a:xfrm>
            <a:off x="344700" y="1120450"/>
            <a:ext cx="50055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Data Visualizations such as scatter plots or correlation plots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866" l="0" r="0" t="3866"/>
          <a:stretch/>
        </p:blipFill>
        <p:spPr>
          <a:xfrm>
            <a:off x="910814" y="1475876"/>
            <a:ext cx="10370367" cy="5382123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8"/>
          <p:cNvSpPr/>
          <p:nvPr/>
        </p:nvSpPr>
        <p:spPr>
          <a:xfrm>
            <a:off x="1821640" y="737937"/>
            <a:ext cx="8548800" cy="31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58"/>
          <p:cNvSpPr txBox="1"/>
          <p:nvPr/>
        </p:nvSpPr>
        <p:spPr>
          <a:xfrm>
            <a:off x="3031954" y="1741265"/>
            <a:ext cx="6128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Data Preprocessing</a:t>
            </a:r>
            <a:endParaRPr sz="36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(Variable Treatment)</a:t>
            </a:r>
            <a:endParaRPr sz="36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8799444" y="0"/>
            <a:ext cx="33927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25" name="Google Shape;325;p59"/>
          <p:cNvSpPr/>
          <p:nvPr/>
        </p:nvSpPr>
        <p:spPr>
          <a:xfrm>
            <a:off x="8799444" y="946322"/>
            <a:ext cx="2528400" cy="484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26" name="Google Shape;326;p59"/>
          <p:cNvSpPr txBox="1"/>
          <p:nvPr/>
        </p:nvSpPr>
        <p:spPr>
          <a:xfrm>
            <a:off x="414421" y="207900"/>
            <a:ext cx="724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Dropping Columns &amp; Rows</a:t>
            </a:r>
            <a:endParaRPr/>
          </a:p>
        </p:txBody>
      </p:sp>
      <p:sp>
        <p:nvSpPr>
          <p:cNvPr id="327" name="Google Shape;327;p59"/>
          <p:cNvSpPr/>
          <p:nvPr/>
        </p:nvSpPr>
        <p:spPr>
          <a:xfrm>
            <a:off x="414424" y="1050800"/>
            <a:ext cx="7011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"/>
              <a:buChar char="●"/>
            </a:pP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To determine which columns and rows are needed to be dropped used matplotlib to figure out which categories are highly </a:t>
            </a: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correlated</a:t>
            </a: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. Any </a:t>
            </a: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category</a:t>
            </a: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 that was less than 0.001 we dropped.</a:t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"/>
              <a:buChar char="○"/>
            </a:pP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Var 1, 3,4,5,6 </a:t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"/>
              <a:buChar char="○"/>
            </a:pP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Education Level</a:t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"/>
              <a:buChar char="○"/>
            </a:pP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Hometown</a:t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"/>
              <a:buChar char="○"/>
            </a:pP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Time of Service</a:t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"/>
              <a:buChar char="○"/>
            </a:pP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Growth Rate</a:t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"/>
              <a:buChar char="○"/>
            </a:pP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Age</a:t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"/>
              <a:buChar char="○"/>
            </a:pP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Relationship Status</a:t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28" name="Google Shape;328;p59"/>
          <p:cNvPicPr preferRelativeResize="0"/>
          <p:nvPr/>
        </p:nvPicPr>
        <p:blipFill rotWithShape="1">
          <a:blip r:embed="rId3">
            <a:alphaModFix/>
          </a:blip>
          <a:srcRect b="0" l="4761" r="0" t="0"/>
          <a:stretch/>
        </p:blipFill>
        <p:spPr>
          <a:xfrm>
            <a:off x="7318825" y="1317000"/>
            <a:ext cx="4009024" cy="377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9"/>
          <p:cNvPicPr preferRelativeResize="0"/>
          <p:nvPr/>
        </p:nvPicPr>
        <p:blipFill rotWithShape="1">
          <a:blip r:embed="rId4">
            <a:alphaModFix/>
          </a:blip>
          <a:srcRect b="53128" l="0" r="0" t="0"/>
          <a:stretch/>
        </p:blipFill>
        <p:spPr>
          <a:xfrm>
            <a:off x="69875" y="5222550"/>
            <a:ext cx="8560077" cy="10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75" y="6256975"/>
            <a:ext cx="8495852" cy="4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0"/>
          <p:cNvSpPr/>
          <p:nvPr/>
        </p:nvSpPr>
        <p:spPr>
          <a:xfrm>
            <a:off x="8799444" y="0"/>
            <a:ext cx="33927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36" name="Google Shape;336;p60"/>
          <p:cNvSpPr/>
          <p:nvPr/>
        </p:nvSpPr>
        <p:spPr>
          <a:xfrm>
            <a:off x="8799444" y="946322"/>
            <a:ext cx="2528400" cy="484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37" name="Google Shape;337;p60"/>
          <p:cNvSpPr txBox="1"/>
          <p:nvPr/>
        </p:nvSpPr>
        <p:spPr>
          <a:xfrm>
            <a:off x="414421" y="207900"/>
            <a:ext cx="724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Imputing Missing Values</a:t>
            </a:r>
            <a:endParaRPr/>
          </a:p>
        </p:txBody>
      </p:sp>
      <p:pic>
        <p:nvPicPr>
          <p:cNvPr id="338" name="Google Shape;338;p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825" r="9833" t="0"/>
          <a:stretch/>
        </p:blipFill>
        <p:spPr>
          <a:xfrm>
            <a:off x="7580400" y="1050800"/>
            <a:ext cx="3599824" cy="4651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0"/>
          <p:cNvSpPr/>
          <p:nvPr/>
        </p:nvSpPr>
        <p:spPr>
          <a:xfrm>
            <a:off x="414424" y="1050800"/>
            <a:ext cx="7011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"/>
              <a:buChar char="●"/>
            </a:pP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Used train.isnull( ).sum( ) to identify the rows with missing values. </a:t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"/>
              <a:buChar char="○"/>
            </a:pP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Age</a:t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"/>
              <a:buChar char="○"/>
            </a:pP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Time of Service</a:t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"/>
              <a:buChar char="○"/>
            </a:pP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Work Life Balance</a:t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"/>
              <a:buChar char="○"/>
            </a:pP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Var 2</a:t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"/>
              <a:buChar char="○"/>
            </a:pP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Var 4</a:t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1"/>
          <p:cNvSpPr/>
          <p:nvPr/>
        </p:nvSpPr>
        <p:spPr>
          <a:xfrm>
            <a:off x="8799444" y="0"/>
            <a:ext cx="33927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45" name="Google Shape;345;p61"/>
          <p:cNvSpPr/>
          <p:nvPr/>
        </p:nvSpPr>
        <p:spPr>
          <a:xfrm>
            <a:off x="8799444" y="946322"/>
            <a:ext cx="2528400" cy="484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46" name="Google Shape;346;p61"/>
          <p:cNvSpPr txBox="1"/>
          <p:nvPr/>
        </p:nvSpPr>
        <p:spPr>
          <a:xfrm>
            <a:off x="414421" y="207900"/>
            <a:ext cx="724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Imputing Missing Values</a:t>
            </a:r>
            <a:endParaRPr/>
          </a:p>
        </p:txBody>
      </p:sp>
      <p:pic>
        <p:nvPicPr>
          <p:cNvPr id="347" name="Google Shape;347;p6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723" r="10715" t="0"/>
          <a:stretch/>
        </p:blipFill>
        <p:spPr>
          <a:xfrm>
            <a:off x="7580400" y="1050800"/>
            <a:ext cx="3599823" cy="4651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1"/>
          <p:cNvSpPr/>
          <p:nvPr/>
        </p:nvSpPr>
        <p:spPr>
          <a:xfrm>
            <a:off x="414424" y="1050800"/>
            <a:ext cx="7011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"/>
              <a:buChar char="●"/>
            </a:pP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Replaced the null values with their mean values. The mean values will give better accuracy on the test dataset.</a:t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"/>
              <a:buChar char="●"/>
            </a:pP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After replacing the missing values with the mean there are no more missing values and the now the dataset is more accurate. </a:t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49" name="Google Shape;34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75" y="2054925"/>
            <a:ext cx="7505700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2"/>
          <p:cNvSpPr/>
          <p:nvPr/>
        </p:nvSpPr>
        <p:spPr>
          <a:xfrm>
            <a:off x="0" y="5791200"/>
            <a:ext cx="12192000" cy="106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62"/>
          <p:cNvSpPr txBox="1"/>
          <p:nvPr/>
        </p:nvSpPr>
        <p:spPr>
          <a:xfrm>
            <a:off x="194101" y="169350"/>
            <a:ext cx="1180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Transforming Variables</a:t>
            </a:r>
            <a:endParaRPr/>
          </a:p>
        </p:txBody>
      </p:sp>
      <p:pic>
        <p:nvPicPr>
          <p:cNvPr id="356" name="Google Shape;356;p62"/>
          <p:cNvPicPr preferRelativeResize="0"/>
          <p:nvPr/>
        </p:nvPicPr>
        <p:blipFill rotWithShape="1">
          <a:blip r:embed="rId3">
            <a:alphaModFix/>
          </a:blip>
          <a:srcRect b="0" l="0" r="21990" t="0"/>
          <a:stretch/>
        </p:blipFill>
        <p:spPr>
          <a:xfrm>
            <a:off x="7016050" y="723450"/>
            <a:ext cx="4917552" cy="476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63" y="4005425"/>
            <a:ext cx="7766523" cy="164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2"/>
          <p:cNvSpPr/>
          <p:nvPr/>
        </p:nvSpPr>
        <p:spPr>
          <a:xfrm>
            <a:off x="414424" y="1050800"/>
            <a:ext cx="7011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T Sans"/>
              <a:buChar char="●"/>
            </a:pP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Defined the columns that needed to be changed from objects and transformed the variables to floats.</a:t>
            </a:r>
            <a:endParaRPr sz="16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T Sans"/>
              <a:buChar char="○"/>
            </a:pP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Gender</a:t>
            </a:r>
            <a:endParaRPr sz="16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T Sans"/>
              <a:buChar char="○"/>
            </a:pP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Relationship Status, </a:t>
            </a:r>
            <a:endParaRPr sz="16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T Sans"/>
              <a:buChar char="○"/>
            </a:pP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Hometown, </a:t>
            </a:r>
            <a:endParaRPr sz="16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"/>
              <a:buChar char="○"/>
            </a:pP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Unit, </a:t>
            </a:r>
            <a:endParaRPr sz="16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"/>
              <a:buChar char="○"/>
            </a:pP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Decision skill possess, </a:t>
            </a:r>
            <a:endParaRPr sz="16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"/>
              <a:buChar char="○"/>
            </a:pP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Compensation and Benefit</a:t>
            </a: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s.</a:t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6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4466" l="1100" r="-1099" t="-23319"/>
          <a:stretch/>
        </p:blipFill>
        <p:spPr>
          <a:xfrm>
            <a:off x="910814" y="1475876"/>
            <a:ext cx="10370367" cy="5382123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3"/>
          <p:cNvSpPr/>
          <p:nvPr/>
        </p:nvSpPr>
        <p:spPr>
          <a:xfrm>
            <a:off x="1821640" y="737937"/>
            <a:ext cx="8548800" cy="319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63"/>
          <p:cNvSpPr txBox="1"/>
          <p:nvPr/>
        </p:nvSpPr>
        <p:spPr>
          <a:xfrm>
            <a:off x="3031954" y="1741265"/>
            <a:ext cx="6128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Data Preprocessing</a:t>
            </a:r>
            <a:endParaRPr sz="36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(Fitting Models)</a:t>
            </a:r>
            <a:endParaRPr sz="36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/>
          <p:nvPr/>
        </p:nvSpPr>
        <p:spPr>
          <a:xfrm>
            <a:off x="0" y="5791200"/>
            <a:ext cx="12192000" cy="1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64"/>
          <p:cNvSpPr txBox="1"/>
          <p:nvPr/>
        </p:nvSpPr>
        <p:spPr>
          <a:xfrm>
            <a:off x="194101" y="169350"/>
            <a:ext cx="1180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Fitting multiple models with varying parameters</a:t>
            </a:r>
            <a:endParaRPr/>
          </a:p>
        </p:txBody>
      </p:sp>
      <p:sp>
        <p:nvSpPr>
          <p:cNvPr id="372" name="Google Shape;372;p64"/>
          <p:cNvSpPr/>
          <p:nvPr/>
        </p:nvSpPr>
        <p:spPr>
          <a:xfrm>
            <a:off x="414424" y="1050800"/>
            <a:ext cx="70116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T Sans"/>
              <a:buChar char="●"/>
            </a:pP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Used seven different fitting models to determine which one is the best:</a:t>
            </a:r>
            <a:endParaRPr sz="16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T Sans"/>
              <a:buChar char="○"/>
            </a:pP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Random Forest</a:t>
            </a:r>
            <a:endParaRPr sz="16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T Sans"/>
              <a:buChar char="○"/>
            </a:pP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Linear Regression</a:t>
            </a:r>
            <a:endParaRPr sz="16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T Sans"/>
              <a:buChar char="○"/>
            </a:pP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Decision Tree</a:t>
            </a:r>
            <a:endParaRPr sz="16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T Sans"/>
              <a:buChar char="○"/>
            </a:pP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Gradient </a:t>
            </a: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Boosting</a:t>
            </a: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 Regression</a:t>
            </a:r>
            <a:endParaRPr sz="16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T Sans"/>
              <a:buChar char="○"/>
            </a:pP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Ridge Regression</a:t>
            </a:r>
            <a:endParaRPr sz="16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T Sans"/>
              <a:buChar char="○"/>
            </a:pP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Lasso Regression</a:t>
            </a:r>
            <a:endParaRPr sz="16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T Sans"/>
              <a:buChar char="○"/>
            </a:pP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Elastic Net</a:t>
            </a:r>
            <a:endParaRPr sz="16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"/>
          <p:cNvSpPr txBox="1"/>
          <p:nvPr/>
        </p:nvSpPr>
        <p:spPr>
          <a:xfrm>
            <a:off x="418673" y="140950"/>
            <a:ext cx="1126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What do you plan to achieve with your project?</a:t>
            </a:r>
            <a:endParaRPr sz="36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90" name="Google Shape;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325" y="821700"/>
            <a:ext cx="5602542" cy="47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9"/>
          <p:cNvSpPr/>
          <p:nvPr/>
        </p:nvSpPr>
        <p:spPr>
          <a:xfrm flipH="1" rot="10800000">
            <a:off x="1" y="5663400"/>
            <a:ext cx="12192000" cy="119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5"/>
          <p:cNvSpPr/>
          <p:nvPr/>
        </p:nvSpPr>
        <p:spPr>
          <a:xfrm>
            <a:off x="0" y="5791200"/>
            <a:ext cx="12192000" cy="1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65"/>
          <p:cNvSpPr txBox="1"/>
          <p:nvPr/>
        </p:nvSpPr>
        <p:spPr>
          <a:xfrm>
            <a:off x="194101" y="169350"/>
            <a:ext cx="1180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Summarize performance indicators of models</a:t>
            </a:r>
            <a:endParaRPr/>
          </a:p>
        </p:txBody>
      </p:sp>
      <p:sp>
        <p:nvSpPr>
          <p:cNvPr id="379" name="Google Shape;379;p65"/>
          <p:cNvSpPr/>
          <p:nvPr/>
        </p:nvSpPr>
        <p:spPr>
          <a:xfrm>
            <a:off x="414425" y="1050800"/>
            <a:ext cx="113769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T Sans"/>
              <a:buChar char="●"/>
            </a:pP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First we determined our x_train, x_test, y_train, and y_test to start performing our models.</a:t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"/>
              <a:buChar char="●"/>
            </a:pP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After determining our x,y_test and x,y_train we imported all of the models into python. Then used the root mean square error function to determine how well does the model perform. </a:t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"/>
              <a:buChar char="●"/>
            </a:pPr>
            <a:r>
              <a:rPr lang="en-GB"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The model that performed the less was Decision Tree at 71.39%</a:t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80" name="Google Shape;38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4500"/>
            <a:ext cx="11887201" cy="83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" y="3756550"/>
            <a:ext cx="6965320" cy="19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65850" y="2681325"/>
            <a:ext cx="3326152" cy="3109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6"/>
          <p:cNvSpPr/>
          <p:nvPr/>
        </p:nvSpPr>
        <p:spPr>
          <a:xfrm>
            <a:off x="0" y="5791200"/>
            <a:ext cx="12192000" cy="1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66"/>
          <p:cNvSpPr txBox="1"/>
          <p:nvPr/>
        </p:nvSpPr>
        <p:spPr>
          <a:xfrm>
            <a:off x="194101" y="169350"/>
            <a:ext cx="1180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Selecting the best model using a test data set</a:t>
            </a:r>
            <a:endParaRPr/>
          </a:p>
        </p:txBody>
      </p:sp>
      <p:sp>
        <p:nvSpPr>
          <p:cNvPr id="389" name="Google Shape;389;p66"/>
          <p:cNvSpPr/>
          <p:nvPr/>
        </p:nvSpPr>
        <p:spPr>
          <a:xfrm>
            <a:off x="570675" y="1050800"/>
            <a:ext cx="103920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T Sans"/>
              <a:buChar char="●"/>
            </a:pP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Looking at the scores from all of the models ran it </a:t>
            </a: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appears</a:t>
            </a: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 that they all have somewhat of a </a:t>
            </a: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similar</a:t>
            </a:r>
            <a:r>
              <a:rPr lang="en-GB" sz="16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rPr>
              <a:t> score. But, the model that best fits or performed well is the Linear Regression at 81.37%.</a:t>
            </a:r>
            <a:endParaRPr sz="18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90" name="Google Shape;39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500" y="3084450"/>
            <a:ext cx="9332326" cy="27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725" y="1731500"/>
            <a:ext cx="8106127" cy="14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925" y="5160800"/>
            <a:ext cx="1597801" cy="15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775" l="0" r="0" t="4784"/>
          <a:stretch/>
        </p:blipFill>
        <p:spPr>
          <a:xfrm>
            <a:off x="0" y="0"/>
            <a:ext cx="12191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7"/>
          <p:cNvSpPr/>
          <p:nvPr/>
        </p:nvSpPr>
        <p:spPr>
          <a:xfrm>
            <a:off x="7961400" y="3503019"/>
            <a:ext cx="1440000" cy="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67"/>
          <p:cNvSpPr txBox="1"/>
          <p:nvPr/>
        </p:nvSpPr>
        <p:spPr>
          <a:xfrm>
            <a:off x="6815995" y="1951020"/>
            <a:ext cx="3730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Thank </a:t>
            </a:r>
            <a:endParaRPr sz="44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ctr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You</a:t>
            </a:r>
            <a:endParaRPr sz="44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7"/>
          <p:cNvSpPr/>
          <p:nvPr/>
        </p:nvSpPr>
        <p:spPr>
          <a:xfrm>
            <a:off x="6129450" y="597975"/>
            <a:ext cx="5103900" cy="58461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0"/>
          <p:cNvSpPr/>
          <p:nvPr/>
        </p:nvSpPr>
        <p:spPr>
          <a:xfrm>
            <a:off x="0" y="0"/>
            <a:ext cx="12192000" cy="170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0"/>
          <p:cNvSpPr txBox="1"/>
          <p:nvPr/>
        </p:nvSpPr>
        <p:spPr>
          <a:xfrm>
            <a:off x="418673" y="140950"/>
            <a:ext cx="11260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What is the primary goal of the project and how will it help the business?</a:t>
            </a:r>
            <a:endParaRPr sz="36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9" name="Google Shape;99;p30"/>
          <p:cNvSpPr txBox="1"/>
          <p:nvPr/>
        </p:nvSpPr>
        <p:spPr>
          <a:xfrm>
            <a:off x="4458350" y="3380850"/>
            <a:ext cx="7428600" cy="18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900">
                <a:latin typeface="Open Sans"/>
                <a:ea typeface="Open Sans"/>
                <a:cs typeface="Open Sans"/>
                <a:sym typeface="Open Sans"/>
              </a:rPr>
              <a:t>Employee </a:t>
            </a:r>
            <a:r>
              <a:rPr lang="en-GB" sz="1900">
                <a:latin typeface="Open Sans"/>
                <a:ea typeface="Open Sans"/>
                <a:cs typeface="Open Sans"/>
                <a:sym typeface="Open Sans"/>
              </a:rPr>
              <a:t>retention</a:t>
            </a:r>
            <a:r>
              <a:rPr lang="en-GB" sz="1900">
                <a:latin typeface="Open Sans"/>
                <a:ea typeface="Open Sans"/>
                <a:cs typeface="Open Sans"/>
                <a:sym typeface="Open Sans"/>
              </a:rPr>
              <a:t> has one major goal: to keep the talented employees working effectively and happily at your company. But there are a variety of more specific objectives that tie into employee retention that may be worth a closer look and careful measuring as part of your overall employee retention strategy </a:t>
            </a:r>
            <a:br>
              <a:rPr b="1" lang="en-GB" sz="16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1" lang="en-GB" sz="16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-GB" sz="10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0" name="Google Shape;1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50" y="2552700"/>
            <a:ext cx="3403500" cy="341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1"/>
          <p:cNvSpPr/>
          <p:nvPr/>
        </p:nvSpPr>
        <p:spPr>
          <a:xfrm>
            <a:off x="0" y="0"/>
            <a:ext cx="12192000" cy="170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1"/>
          <p:cNvSpPr txBox="1"/>
          <p:nvPr/>
        </p:nvSpPr>
        <p:spPr>
          <a:xfrm>
            <a:off x="1580550" y="576000"/>
            <a:ext cx="903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What are the implications of the project?</a:t>
            </a:r>
            <a:endParaRPr sz="36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8" name="Google Shape;1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600" y="1841800"/>
            <a:ext cx="5452987" cy="484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143" l="0" r="0" t="2938"/>
          <a:stretch/>
        </p:blipFill>
        <p:spPr>
          <a:xfrm>
            <a:off x="910814" y="1475876"/>
            <a:ext cx="10370368" cy="53821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2"/>
          <p:cNvSpPr/>
          <p:nvPr/>
        </p:nvSpPr>
        <p:spPr>
          <a:xfrm>
            <a:off x="1821640" y="737937"/>
            <a:ext cx="8548722" cy="31920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2"/>
          <p:cNvSpPr txBox="1"/>
          <p:nvPr/>
        </p:nvSpPr>
        <p:spPr>
          <a:xfrm>
            <a:off x="3031954" y="2056891"/>
            <a:ext cx="612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Describing Dataset</a:t>
            </a:r>
            <a:endParaRPr sz="36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/>
          <p:nvPr/>
        </p:nvSpPr>
        <p:spPr>
          <a:xfrm>
            <a:off x="0" y="0"/>
            <a:ext cx="12192000" cy="17059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3"/>
          <p:cNvSpPr txBox="1"/>
          <p:nvPr/>
        </p:nvSpPr>
        <p:spPr>
          <a:xfrm>
            <a:off x="1335425" y="590100"/>
            <a:ext cx="930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Where has the data been gathered?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122" name="Google Shape;122;p33"/>
          <p:cNvGraphicFramePr/>
          <p:nvPr/>
        </p:nvGraphicFramePr>
        <p:xfrm>
          <a:off x="6316400" y="2742888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{0F104ED1-588D-4CF3-A098-7C40821280A4}</a:tableStyleId>
              </a:tblPr>
              <a:tblGrid>
                <a:gridCol w="2195525"/>
                <a:gridCol w="3436500"/>
              </a:tblGrid>
              <a:tr h="19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Column Name Cont.</a:t>
                      </a:r>
                      <a:endParaRPr b="1" sz="9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 Cont.</a:t>
                      </a:r>
                      <a:endParaRPr b="1" sz="9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Time_of_service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Years in the organization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growth_rate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Growth rate in percentage of an employee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Time_since_promotion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Time in years since the last promotion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Work_Life_balance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Rating for work-life balance given by an employee.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Travel_Rate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Rating based on travel history(1-3)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Hometown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Name of the city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Compensation_and_Benefits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Categorical Variable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VAR1 - VAR5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Anonymised variables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Attrition_rate(TARGET VARIABLE)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Attrition rate of each employee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3" name="Google Shape;123;p33"/>
          <p:cNvSpPr/>
          <p:nvPr/>
        </p:nvSpPr>
        <p:spPr>
          <a:xfrm>
            <a:off x="316850" y="1785725"/>
            <a:ext cx="100119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PT Sans"/>
              <a:buChar char="●"/>
            </a:pPr>
            <a:r>
              <a:rPr lang="en-GB" sz="1700"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rPr>
              <a:t>Our data has been gathered from Kaggle. The data came with three csv files: test, train, and sample_submission. We used the train dataset which has the following variables:</a:t>
            </a:r>
            <a:endParaRPr sz="1700">
              <a:solidFill>
                <a:schemeClr val="accent5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aphicFrame>
        <p:nvGraphicFramePr>
          <p:cNvPr id="124" name="Google Shape;124;p33"/>
          <p:cNvGraphicFramePr/>
          <p:nvPr/>
        </p:nvGraphicFramePr>
        <p:xfrm>
          <a:off x="535700" y="27429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{0F104ED1-588D-4CF3-A098-7C40821280A4}</a:tableStyleId>
              </a:tblPr>
              <a:tblGrid>
                <a:gridCol w="2204300"/>
                <a:gridCol w="3152275"/>
              </a:tblGrid>
              <a:tr h="28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Column Name</a:t>
                      </a:r>
                      <a:endParaRPr b="1" sz="9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b="1" sz="9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Employee_ID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Unique ID of each employee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Age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Age of each employee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Unit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Department under which the employee work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Education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Rating of Qualification of an employee (1-5)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Gender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Male-0 or Female-1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Decision_skill_possess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Decision skill that an employee possesses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Post_Level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Level of the post in an organization (1-5)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Relationship_Status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Categorical Married or Single 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Pay_Scale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Rate in between 1 to 10 </a:t>
                      </a:r>
                      <a:endParaRPr sz="95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3350" marB="53350" marR="53350" marL="53350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5" name="Google Shape;1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825" y="5714988"/>
            <a:ext cx="2966177" cy="10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7175" y="5688900"/>
            <a:ext cx="1584821" cy="10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/>
        </p:nvSpPr>
        <p:spPr>
          <a:xfrm>
            <a:off x="4373598" y="474150"/>
            <a:ext cx="4692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34"/>
          <p:cNvSpPr txBox="1"/>
          <p:nvPr/>
        </p:nvSpPr>
        <p:spPr>
          <a:xfrm>
            <a:off x="4373598" y="474150"/>
            <a:ext cx="4692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4"/>
          <p:cNvSpPr txBox="1"/>
          <p:nvPr/>
        </p:nvSpPr>
        <p:spPr>
          <a:xfrm>
            <a:off x="1789050" y="2255750"/>
            <a:ext cx="82956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en-GB" sz="1550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5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= 𝑓(𝑥) = 𝑏₀ + 𝑏₁</a:t>
            </a:r>
            <a:r>
              <a:rPr lang="en-GB" sz="155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𝑥 </a:t>
            </a:r>
            <a:r>
              <a:rPr lang="en-GB" sz="155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+.....</a:t>
            </a:r>
            <a:r>
              <a:rPr lang="en-GB" sz="15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𝑏n</a:t>
            </a:r>
            <a:r>
              <a:rPr lang="en-GB" sz="155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𝑥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8761D"/>
                </a:solidFill>
              </a:rPr>
              <a:t>Y</a:t>
            </a:r>
            <a:r>
              <a:rPr lang="en-GB" sz="1500"/>
              <a:t> is Attrition rate and input parameters were (EmployeeId, Age, Gender, Work Life Balance, Var2, Var4 etc.) used accordingly to the test conducted.</a:t>
            </a:r>
            <a:endParaRPr sz="1700">
              <a:solidFill>
                <a:schemeClr val="dk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Our intention was to </a:t>
            </a:r>
            <a:r>
              <a:rPr lang="en-GB" sz="15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calculate the optimal values of the predicted weights 𝑏₀ and 𝑏₁ that minimize SSR and determine the estimated regression function</a:t>
            </a:r>
            <a:endParaRPr sz="15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34"/>
          <p:cNvSpPr txBox="1"/>
          <p:nvPr/>
        </p:nvSpPr>
        <p:spPr>
          <a:xfrm>
            <a:off x="300700" y="242875"/>
            <a:ext cx="11622600" cy="7389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GB" sz="3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What are the input and output variables?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kol">
      <a:dk1>
        <a:srgbClr val="B45136"/>
      </a:dk1>
      <a:lt1>
        <a:srgbClr val="FFFFFF"/>
      </a:lt1>
      <a:dk2>
        <a:srgbClr val="000000"/>
      </a:dk2>
      <a:lt2>
        <a:srgbClr val="F8F8F8"/>
      </a:lt2>
      <a:accent1>
        <a:srgbClr val="F7E5E1"/>
      </a:accent1>
      <a:accent2>
        <a:srgbClr val="C3583B"/>
      </a:accent2>
      <a:accent3>
        <a:srgbClr val="D6E2D9"/>
      </a:accent3>
      <a:accent4>
        <a:srgbClr val="48644E"/>
      </a:accent4>
      <a:accent5>
        <a:srgbClr val="000000"/>
      </a:accent5>
      <a:accent6>
        <a:srgbClr val="181818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